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8"/>
  </p:notesMasterIdLst>
  <p:sldIdLst>
    <p:sldId id="439" r:id="rId4"/>
    <p:sldId id="262" r:id="rId5"/>
    <p:sldId id="260" r:id="rId6"/>
    <p:sldId id="529" r:id="rId7"/>
    <p:sldId id="446" r:id="rId8"/>
    <p:sldId id="379" r:id="rId9"/>
    <p:sldId id="483" r:id="rId10"/>
    <p:sldId id="484" r:id="rId11"/>
    <p:sldId id="485" r:id="rId12"/>
    <p:sldId id="509" r:id="rId13"/>
    <p:sldId id="506" r:id="rId14"/>
    <p:sldId id="524" r:id="rId15"/>
    <p:sldId id="488" r:id="rId16"/>
    <p:sldId id="489" r:id="rId17"/>
    <p:sldId id="461" r:id="rId18"/>
    <p:sldId id="508" r:id="rId19"/>
    <p:sldId id="490" r:id="rId20"/>
    <p:sldId id="525" r:id="rId21"/>
    <p:sldId id="526" r:id="rId22"/>
    <p:sldId id="527" r:id="rId23"/>
    <p:sldId id="499" r:id="rId24"/>
    <p:sldId id="500" r:id="rId25"/>
    <p:sldId id="491" r:id="rId26"/>
    <p:sldId id="523" r:id="rId27"/>
    <p:sldId id="522" r:id="rId28"/>
    <p:sldId id="486" r:id="rId29"/>
    <p:sldId id="515" r:id="rId30"/>
    <p:sldId id="514" r:id="rId31"/>
    <p:sldId id="492" r:id="rId32"/>
    <p:sldId id="528" r:id="rId33"/>
    <p:sldId id="493" r:id="rId34"/>
    <p:sldId id="494" r:id="rId35"/>
    <p:sldId id="495" r:id="rId36"/>
    <p:sldId id="496" r:id="rId37"/>
    <p:sldId id="501" r:id="rId38"/>
    <p:sldId id="497" r:id="rId39"/>
    <p:sldId id="498" r:id="rId40"/>
    <p:sldId id="505" r:id="rId41"/>
    <p:sldId id="516" r:id="rId42"/>
    <p:sldId id="517" r:id="rId43"/>
    <p:sldId id="518" r:id="rId44"/>
    <p:sldId id="519" r:id="rId45"/>
    <p:sldId id="258" r:id="rId46"/>
    <p:sldId id="52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Davies" initials="RD" lastIdx="1" clrIdx="0">
    <p:extLst>
      <p:ext uri="{19B8F6BF-5375-455C-9EA6-DF929625EA0E}">
        <p15:presenceInfo xmlns:p15="http://schemas.microsoft.com/office/powerpoint/2012/main" userId="S::hi19329@bristol.ac.uk::a6fea05a-91c8-4b75-ac79-173b4f3a34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B7B4"/>
    <a:srgbClr val="122B39"/>
    <a:srgbClr val="F4C245"/>
    <a:srgbClr val="EB5C2E"/>
    <a:srgbClr val="00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3345" autoAdjust="0"/>
  </p:normalViewPr>
  <p:slideViewPr>
    <p:cSldViewPr snapToGrid="0">
      <p:cViewPr varScale="1">
        <p:scale>
          <a:sx n="106" d="100"/>
          <a:sy n="106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DA3C-BDF6-44EF-83ED-A29CA680A5AA}" type="datetimeFigureOut">
              <a:rPr lang="en-GB" smtClean="0"/>
              <a:t>24/10/2022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FA71-43BA-430C-A352-65181A5623E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384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204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369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541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415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806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491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652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155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918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394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980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245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7502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696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574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810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8888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1718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255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255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075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239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452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8270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0966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RS: insert example of a terrible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015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301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228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764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889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898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B7AFA-D991-234A-B877-5D35C8513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767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033C-FCAB-497A-826F-F6177604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B782-28EA-495E-8D1D-CAE6E338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CFA9-01E9-41AF-8CB4-F2FD11A3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24/10/2022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D2D1-B645-4C22-8880-34DFB5DC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6299D-989E-45FF-998D-E2108DE3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C508-D8EB-4980-ABF8-9CD6157F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70FC5-8888-4D6F-B163-444BCC18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BD5F-AC62-4B51-BA44-F1FCDE43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24/10/2022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BA11-C547-4E9E-93CD-02FBB2A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D0F8-3E41-418E-8AEC-1276E94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571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85F-9BAC-4B83-B24B-0230ECE45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78CEC-D698-4550-A002-6BAB4D8EF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0A99F-81CF-4D13-B314-32DF5496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24/10/2022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3C3-7CA7-4686-BD1E-09FE0095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77B4-610F-4B73-BC93-22A9A8B8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677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5"/>
            <a:ext cx="10363200" cy="14700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24/10/2022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5839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24/10/2022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2682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24/10/2022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804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24/10/2022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0222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6"/>
            <a:ext cx="5386917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55" indent="0">
              <a:buNone/>
              <a:defRPr sz="2000" b="1"/>
            </a:lvl2pPr>
            <a:lvl3pPr marL="914311" indent="0">
              <a:buNone/>
              <a:defRPr sz="1900" b="1"/>
            </a:lvl3pPr>
            <a:lvl4pPr marL="1371467" indent="0">
              <a:buNone/>
              <a:defRPr sz="1600" b="1"/>
            </a:lvl4pPr>
            <a:lvl5pPr marL="1828622" indent="0">
              <a:buNone/>
              <a:defRPr sz="1600" b="1"/>
            </a:lvl5pPr>
            <a:lvl6pPr marL="2285777" indent="0">
              <a:buNone/>
              <a:defRPr sz="1600" b="1"/>
            </a:lvl6pPr>
            <a:lvl7pPr marL="2742933" indent="0">
              <a:buNone/>
              <a:defRPr sz="1600" b="1"/>
            </a:lvl7pPr>
            <a:lvl8pPr marL="3200088" indent="0">
              <a:buNone/>
              <a:defRPr sz="1600" b="1"/>
            </a:lvl8pPr>
            <a:lvl9pPr marL="36572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24/10/2022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5977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24/10/2022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471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24/10/2022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440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24/10/2022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1122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E89-32EE-4A7D-BEDB-9675DEE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AE53-AAEC-4303-AB95-C85A7F7A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ADDE-F001-4E1A-A49F-A41D68A4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24/10/2022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9690-A4B0-49F1-81BD-3D23BD29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D7762-07CC-4D75-82FC-69EBB2F6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8724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9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9" y="612776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5" indent="0">
              <a:buNone/>
              <a:defRPr sz="2800"/>
            </a:lvl2pPr>
            <a:lvl3pPr marL="914311" indent="0">
              <a:buNone/>
              <a:defRPr sz="2300"/>
            </a:lvl3pPr>
            <a:lvl4pPr marL="1371467" indent="0">
              <a:buNone/>
              <a:defRPr sz="2000"/>
            </a:lvl4pPr>
            <a:lvl5pPr marL="1828622" indent="0">
              <a:buNone/>
              <a:defRPr sz="2000"/>
            </a:lvl5pPr>
            <a:lvl6pPr marL="2285777" indent="0">
              <a:buNone/>
              <a:defRPr sz="2000"/>
            </a:lvl6pPr>
            <a:lvl7pPr marL="2742933" indent="0">
              <a:buNone/>
              <a:defRPr sz="2000"/>
            </a:lvl7pPr>
            <a:lvl8pPr marL="3200088" indent="0">
              <a:buNone/>
              <a:defRPr sz="2000"/>
            </a:lvl8pPr>
            <a:lvl9pPr marL="3657243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9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5" indent="0">
              <a:buNone/>
              <a:defRPr sz="1200"/>
            </a:lvl2pPr>
            <a:lvl3pPr marL="914311" indent="0">
              <a:buNone/>
              <a:defRPr sz="1000"/>
            </a:lvl3pPr>
            <a:lvl4pPr marL="1371467" indent="0">
              <a:buNone/>
              <a:defRPr sz="900"/>
            </a:lvl4pPr>
            <a:lvl5pPr marL="1828622" indent="0">
              <a:buNone/>
              <a:defRPr sz="900"/>
            </a:lvl5pPr>
            <a:lvl6pPr marL="2285777" indent="0">
              <a:buNone/>
              <a:defRPr sz="900"/>
            </a:lvl6pPr>
            <a:lvl7pPr marL="2742933" indent="0">
              <a:buNone/>
              <a:defRPr sz="900"/>
            </a:lvl7pPr>
            <a:lvl8pPr marL="3200088" indent="0">
              <a:buNone/>
              <a:defRPr sz="900"/>
            </a:lvl8pPr>
            <a:lvl9pPr marL="36572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24/10/2022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18090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24/10/2022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8674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2" y="274640"/>
            <a:ext cx="2743199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04AF-371E-45A8-85BB-86F3B0F6B3A3}" type="datetimeFigureOut">
              <a:rPr lang="en-GB" smtClean="0"/>
              <a:pPr/>
              <a:t>24/10/2022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671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438"/>
            <a:ext cx="91440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1962"/>
            <a:ext cx="9144000" cy="165583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1304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4237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267"/>
            <a:ext cx="10515600" cy="285205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8934"/>
            <a:ext cx="10515600" cy="1501019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7147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825172"/>
            <a:ext cx="5207000" cy="43518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6965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276"/>
            <a:ext cx="10515600" cy="1325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238"/>
            <a:ext cx="5157259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4924"/>
            <a:ext cx="5157259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238"/>
            <a:ext cx="5183717" cy="82368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4924"/>
            <a:ext cx="5183717" cy="3684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0635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5240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636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BAD-5D59-4C2D-B3EE-50CFC111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3399-0C61-440E-A24E-C400F686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B6CD-5B48-4876-B647-5E8225D0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24/10/2022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164-70C3-45EF-B868-7198B492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5600-198A-450C-B1C5-C347737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8443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860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1"/>
            <a:ext cx="3931709" cy="16002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6972"/>
            <a:ext cx="6172200" cy="4874381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1709" cy="381120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9098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0974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276"/>
            <a:ext cx="2628900" cy="5811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276"/>
            <a:ext cx="7785100" cy="5811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077B-C732-49E5-B20E-05DE29246531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885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32A2-C56C-47AC-A8C2-F753E46A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59B-D33E-485F-A1BD-378908D6C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2306-411F-409D-9C4D-B6DBF6876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4C83-8471-4A8B-9315-65D989A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24/10/2022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326B-A0BD-4CF4-8066-7FEC9AD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B7D3-84E0-4C60-A69A-58248B9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208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EC8C-2057-4FFF-B6DD-0ED59F48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406AD-1D7C-4A04-AA13-CA869737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48B2-97FE-462D-B558-5646613A1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C275E-4E75-488B-91E6-60DFB914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5187-EF06-4A5D-AF91-24A49D0D9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ADF42-CEE1-4D7A-AF1A-97CB7E5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24/10/2022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781E-4B89-4D61-8A4F-2F24E6D6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784D-1EA7-4F95-87C8-D1B062E8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59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2E7-1599-4288-AF57-F456C8BC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9CA69-AE78-40A1-9A2E-7AEB9780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24/10/2022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597E-43D5-45CA-9356-A6CB9630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E1D0B-D80D-4796-ADED-D7192218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004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84C1B-A6E1-4B22-A874-F5368DAC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24/10/2022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6B760-5B22-4759-AE34-9C24EC66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0E8F2-5B51-406D-934E-F3CD7839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808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D4F-C8B6-43E9-8503-65D03C6B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7F7D-F981-4817-8123-BC73A249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8BCE-EF5D-4D0E-9AFA-29360A73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7CDF-0048-49EA-990F-1483CD6F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24/10/2022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87C84-90E3-4CEA-8FDD-5C745495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BDC24-1D20-444D-9C04-B0D751C3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21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502C-C2C6-487C-80C6-09B6351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31D8-0731-42A2-9C7F-3D74589FB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679D-FA05-4E1E-A781-5FCCB80CB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5EAC-CEFD-4A2A-8C6C-E86B4AC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D2DD-F029-4FB0-BB12-3B6037A6356B}" type="datetimeFigureOut">
              <a:rPr lang="en-GB" smtClean="0"/>
              <a:t>24/10/2022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B074-78F3-4BFE-A028-F9F9BF95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4F4C-B7A7-48DE-AF4F-9A9E8D85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300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FAAF-51AB-4207-BD90-4C64341E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71C5-4F64-4B3C-8A2A-F6EE6A51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0837-F408-4114-989E-420038729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1D2DD-F029-4FB0-BB12-3B6037A6356B}" type="datetimeFigureOut">
              <a:rPr lang="en-GB" smtClean="0"/>
              <a:t>24/10/2022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F1DC-21E3-4273-8D5D-3823AF731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639B-038B-4CA0-8E4B-94A601045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0FCAE-95D1-470F-BBF3-A7303B6FB2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109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1" cy="1143000"/>
          </a:xfrm>
          <a:prstGeom prst="rect">
            <a:avLst/>
          </a:prstGeom>
        </p:spPr>
        <p:txBody>
          <a:bodyPr vert="horz" lIns="91431" tIns="45716" rIns="91431" bIns="4571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1" cy="4525963"/>
          </a:xfrm>
          <a:prstGeom prst="rect">
            <a:avLst/>
          </a:prstGeom>
        </p:spPr>
        <p:txBody>
          <a:bodyPr vert="horz" lIns="91431" tIns="45716" rIns="91431" bIns="4571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804AF-371E-45A8-85BB-86F3B0F6B3A3}" type="datetimeFigureOut">
              <a:rPr lang="en-GB" smtClean="0"/>
              <a:pPr/>
              <a:t>24/10/2022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2" y="6356352"/>
            <a:ext cx="3860799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9A912-7FC0-4BEF-A097-AC392571D3D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4887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31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7" indent="-342867" algn="l" defTabSz="91431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7" indent="-285722" algn="l" defTabSz="91431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9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4" indent="-228578" algn="l" defTabSz="91431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9" indent="-228578" algn="l" defTabSz="91431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5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1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66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21" indent="-228578" algn="l" defTabSz="9143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1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22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7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3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8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43" algn="l" defTabSz="9143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276"/>
            <a:ext cx="10515600" cy="132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172"/>
            <a:ext cx="10515600" cy="4351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C077B-C732-49E5-B20E-05DE29246531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048"/>
            <a:ext cx="41148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048"/>
            <a:ext cx="2743200" cy="365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3DE02-910E-4DDA-B364-3691069864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885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At-rul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rapidcharts.io/index_old" TargetMode="Externa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richarddavies.io/research/prices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ed.stlouisfed.org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ying, outdoor object, web&#10;&#10;Description automatically generated">
            <a:extLst>
              <a:ext uri="{FF2B5EF4-FFF2-40B4-BE49-F238E27FC236}">
                <a16:creationId xmlns:a16="http://schemas.microsoft.com/office/drawing/2014/main" id="{7EC5CB00-17DC-42A2-AA50-C9508EB2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How many languages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Three?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26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7827A8E4-F1AB-4241-A141-113C20E89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7" y="2010988"/>
            <a:ext cx="2822059" cy="18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36DAC11-A670-45B7-9168-CA0947B28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2261559"/>
            <a:ext cx="1334414" cy="133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ta: Software for Statistics and Data Science | Stata">
            <a:extLst>
              <a:ext uri="{FF2B5EF4-FFF2-40B4-BE49-F238E27FC236}">
                <a16:creationId xmlns:a16="http://schemas.microsoft.com/office/drawing/2014/main" id="{EA6E7201-3AA4-4577-83BA-70F9AE9B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4422934"/>
            <a:ext cx="4836627" cy="11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6683BEA-83AD-49D2-9806-DE1E074C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84" y="2264957"/>
            <a:ext cx="1334415" cy="13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ml css js icons PNG image with transparent background | TOPpng">
            <a:extLst>
              <a:ext uri="{FF2B5EF4-FFF2-40B4-BE49-F238E27FC236}">
                <a16:creationId xmlns:a16="http://schemas.microsoft.com/office/drawing/2014/main" id="{070B057F-51F6-4A01-BDB7-780194F7F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45" y="2261559"/>
            <a:ext cx="1334415" cy="136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959AD8-221F-4CFF-89FA-E1B3038D6F93}"/>
              </a:ext>
            </a:extLst>
          </p:cNvPr>
          <p:cNvSpPr/>
          <p:nvPr/>
        </p:nvSpPr>
        <p:spPr>
          <a:xfrm>
            <a:off x="3086100" y="1800225"/>
            <a:ext cx="5762625" cy="4308871"/>
          </a:xfrm>
          <a:prstGeom prst="roundRect">
            <a:avLst/>
          </a:prstGeom>
          <a:noFill/>
          <a:ln w="57150">
            <a:solidFill>
              <a:srgbClr val="36B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5251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731" y="1151239"/>
            <a:ext cx="9144000" cy="2387600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Conditionals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49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18655298-A332-43A3-9EE1-BD1689B9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69303" y="957573"/>
            <a:ext cx="5081278" cy="499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F0E9AD-F637-7699-8425-0E02672A64DE}"/>
              </a:ext>
            </a:extLst>
          </p:cNvPr>
          <p:cNvSpPr txBox="1"/>
          <p:nvPr/>
        </p:nvSpPr>
        <p:spPr>
          <a:xfrm>
            <a:off x="6333623" y="933509"/>
            <a:ext cx="29823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Code as a tree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 Conditional statements influence which branch your code goes along. </a:t>
            </a:r>
          </a:p>
        </p:txBody>
      </p:sp>
    </p:spTree>
    <p:extLst>
      <p:ext uri="{BB962C8B-B14F-4D97-AF65-F5344CB8AC3E}">
        <p14:creationId xmlns:p14="http://schemas.microsoft.com/office/powerpoint/2010/main" val="4213433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STATA | Python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7CCA6-98FD-419B-8B75-15D518248EB1}"/>
              </a:ext>
            </a:extLst>
          </p:cNvPr>
          <p:cNvSpPr txBox="1"/>
          <p:nvPr/>
        </p:nvSpPr>
        <p:spPr>
          <a:xfrm>
            <a:off x="474234" y="1713297"/>
            <a:ext cx="50272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Syntax: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IF(</a:t>
            </a:r>
            <a:r>
              <a:rPr lang="en-GB" dirty="0">
                <a:solidFill>
                  <a:srgbClr val="FFC000"/>
                </a:solidFill>
              </a:rPr>
              <a:t>{CONDITION}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>
                <a:solidFill>
                  <a:srgbClr val="00B050"/>
                </a:solidFill>
              </a:rPr>
              <a:t>{VALUE IF TRUE}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>
                <a:solidFill>
                  <a:srgbClr val="EB5C2E"/>
                </a:solidFill>
              </a:rPr>
              <a:t>{VALUE IF FALSE}</a:t>
            </a:r>
            <a:r>
              <a:rPr lang="en-GB" dirty="0">
                <a:solidFill>
                  <a:schemeClr val="bg1"/>
                </a:solidFill>
              </a:rPr>
              <a:t>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i="1" dirty="0">
              <a:solidFill>
                <a:schemeClr val="bg1"/>
              </a:solidFill>
            </a:endParaRPr>
          </a:p>
          <a:p>
            <a:r>
              <a:rPr lang="en-GB" i="1" dirty="0">
                <a:solidFill>
                  <a:schemeClr val="bg1"/>
                </a:solidFill>
              </a:rPr>
              <a:t>Example:</a:t>
            </a:r>
          </a:p>
          <a:p>
            <a:r>
              <a:rPr lang="en-GB" dirty="0">
                <a:solidFill>
                  <a:schemeClr val="bg1"/>
                </a:solidFill>
              </a:rPr>
              <a:t>=if(A1=“Richard”, “Yes”, “No”)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710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STATA | Python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7CCA6-98FD-419B-8B75-15D518248EB1}"/>
              </a:ext>
            </a:extLst>
          </p:cNvPr>
          <p:cNvSpPr txBox="1"/>
          <p:nvPr/>
        </p:nvSpPr>
        <p:spPr>
          <a:xfrm>
            <a:off x="474234" y="1751798"/>
            <a:ext cx="830836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Practical usage: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u="sng" dirty="0">
                <a:solidFill>
                  <a:schemeClr val="bg1"/>
                </a:solidFill>
              </a:rPr>
              <a:t>Data cleaning</a:t>
            </a:r>
          </a:p>
          <a:p>
            <a:r>
              <a:rPr lang="en-GB" i="1" dirty="0">
                <a:solidFill>
                  <a:schemeClr val="bg1"/>
                </a:solidFill>
              </a:rPr>
              <a:t>You have two data sets on countries that you want to match.</a:t>
            </a:r>
          </a:p>
          <a:p>
            <a:r>
              <a:rPr lang="en-GB" i="1" dirty="0">
                <a:solidFill>
                  <a:schemeClr val="bg1"/>
                </a:solidFill>
              </a:rPr>
              <a:t>But the names are not consistent.</a:t>
            </a:r>
          </a:p>
          <a:p>
            <a:r>
              <a:rPr lang="en-GB" i="1" dirty="0">
                <a:solidFill>
                  <a:schemeClr val="bg1"/>
                </a:solidFill>
              </a:rPr>
              <a:t>You want to create a column that provides a 1:1 correspondence between the data sets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rgbClr val="36B7B4"/>
                </a:solidFill>
              </a:rPr>
              <a:t>=if(A1=“Côte d'Ivoire”, “Ivory Coast”, A1)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i="1" dirty="0">
              <a:solidFill>
                <a:schemeClr val="bg1"/>
              </a:solidFill>
            </a:endParaRPr>
          </a:p>
          <a:p>
            <a:r>
              <a:rPr lang="en-GB" u="sng" dirty="0">
                <a:solidFill>
                  <a:schemeClr val="bg1"/>
                </a:solidFill>
              </a:rPr>
              <a:t>Categorisation</a:t>
            </a:r>
          </a:p>
          <a:p>
            <a:r>
              <a:rPr lang="en-GB" i="1" dirty="0">
                <a:solidFill>
                  <a:schemeClr val="bg1"/>
                </a:solidFill>
              </a:rPr>
              <a:t>You have data on firm size, measured by number of employees…</a:t>
            </a:r>
          </a:p>
          <a:p>
            <a:r>
              <a:rPr lang="en-GB" i="1" dirty="0">
                <a:solidFill>
                  <a:schemeClr val="bg1"/>
                </a:solidFill>
              </a:rPr>
              <a:t>You want to analyse based on two types, large firms and SMEs..</a:t>
            </a:r>
          </a:p>
          <a:p>
            <a:r>
              <a:rPr lang="en-GB" i="1" dirty="0">
                <a:solidFill>
                  <a:schemeClr val="bg1"/>
                </a:solidFill>
              </a:rPr>
              <a:t>You define SME as anything with up to 250 employees..</a:t>
            </a:r>
          </a:p>
          <a:p>
            <a:endParaRPr lang="en-GB" i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rgbClr val="36B7B4"/>
                </a:solidFill>
              </a:rPr>
              <a:t>=if(A1&gt;250, “Large”, “SME”)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315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587" y="3576570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</a:t>
            </a:r>
            <a:b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==</a:t>
            </a:r>
            <a:b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===</a:t>
            </a:r>
            <a:b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AC7B5-0276-9FBA-B27A-C9C7A72D058F}"/>
              </a:ext>
            </a:extLst>
          </p:cNvPr>
          <p:cNvSpPr txBox="1"/>
          <p:nvPr/>
        </p:nvSpPr>
        <p:spPr>
          <a:xfrm>
            <a:off x="960586" y="293665"/>
            <a:ext cx="87990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5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5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– Are things equal?</a:t>
            </a:r>
          </a:p>
          <a:p>
            <a:pPr algn="l"/>
            <a:r>
              <a:rPr lang="en-GB" sz="1800" dirty="0">
                <a:solidFill>
                  <a:srgbClr val="36B7B4"/>
                </a:solidFill>
                <a:highlight>
                  <a:srgbClr val="122B39"/>
                </a:highlight>
                <a:latin typeface="Circular Std Book" panose="020B0604020101020102" pitchFamily="34" charset="0"/>
                <a:cs typeface="Circular Std Book" panose="020B0604020101020102" pitchFamily="34" charset="0"/>
              </a:rPr>
              <a:t>Excel </a:t>
            </a:r>
            <a:r>
              <a:rPr lang="en-GB" sz="1800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| STATA | Python | JavaScript </a:t>
            </a: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| CSS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8349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3" y="404664"/>
            <a:ext cx="10393791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=, == and ===</a:t>
            </a:r>
            <a:endParaRPr lang="en-GB" sz="4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Three uses of equals signs: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Stata | JS | Python</a:t>
            </a:r>
          </a:p>
          <a:p>
            <a:pPr algn="l"/>
            <a:endParaRPr lang="en-GB" sz="16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sz="16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  </a:t>
            </a:r>
          </a:p>
          <a:p>
            <a:pPr algn="l"/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Assigns value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i.e. it makes the thing on the left equal the thing on the right.</a:t>
            </a:r>
          </a:p>
          <a:p>
            <a:pPr algn="l"/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==</a:t>
            </a:r>
          </a:p>
          <a:p>
            <a:pPr algn="l"/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Tests value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 It checks whether the thing on the left is equal to the thing on the right.</a:t>
            </a:r>
          </a:p>
          <a:p>
            <a:pPr algn="l"/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sz="24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===</a:t>
            </a:r>
          </a:p>
          <a:p>
            <a:pPr algn="l"/>
            <a:r>
              <a:rPr lang="en-GB" sz="24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Tests value and type</a:t>
            </a:r>
            <a:r>
              <a:rPr lang="en-GB" sz="24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As above, but checks variable type too.  </a:t>
            </a:r>
          </a:p>
        </p:txBody>
      </p:sp>
    </p:spTree>
    <p:extLst>
      <p:ext uri="{BB962C8B-B14F-4D97-AF65-F5344CB8AC3E}">
        <p14:creationId xmlns:p14="http://schemas.microsoft.com/office/powerpoint/2010/main" val="4172022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STATA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Python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CD8C23-691D-4EA3-8F73-000D3866A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92" y="2315709"/>
            <a:ext cx="9456835" cy="36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06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 UK Gilt Market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STATA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Python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45BA2-E898-0691-4BAC-417348FA2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18" y="2159695"/>
            <a:ext cx="10339137" cy="4450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1C73CC-050E-120D-CAAD-CAFD33AAAD41}"/>
              </a:ext>
            </a:extLst>
          </p:cNvPr>
          <p:cNvSpPr txBox="1"/>
          <p:nvPr/>
        </p:nvSpPr>
        <p:spPr>
          <a:xfrm>
            <a:off x="582518" y="1704292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https://dmo.gov.uk/data/gilt-market/gilts-in-issue/</a:t>
            </a:r>
          </a:p>
        </p:txBody>
      </p:sp>
    </p:spTree>
    <p:extLst>
      <p:ext uri="{BB962C8B-B14F-4D97-AF65-F5344CB8AC3E}">
        <p14:creationId xmlns:p14="http://schemas.microsoft.com/office/powerpoint/2010/main" val="472939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24841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 UK Gilt Market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STATA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Python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36C44C-D20E-3BAE-9F0E-B78605C36924}"/>
              </a:ext>
            </a:extLst>
          </p:cNvPr>
          <p:cNvSpPr txBox="1"/>
          <p:nvPr/>
        </p:nvSpPr>
        <p:spPr>
          <a:xfrm>
            <a:off x="474233" y="1722203"/>
            <a:ext cx="9319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https://github.com/RDeconomist/RDeconomist.github.io/blob/main/data/GiltsInIssueRaw.csv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3CD0E0-8A3D-4B9E-86F5-08C73AF0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47" y="2256687"/>
            <a:ext cx="5610886" cy="449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99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728" y="3249546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Science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3600" i="1" dirty="0">
                <a:solidFill>
                  <a:srgbClr val="36B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economists</a:t>
            </a: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4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Week 5</a:t>
            </a:r>
            <a:r>
              <a:rPr lang="en-GB" sz="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49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University of Bristol</a:t>
            </a:r>
            <a:b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Autumn 2022</a:t>
            </a:r>
            <a:b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D2A013-A6CA-4DED-8683-7E7C43DF3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457" y="0"/>
            <a:ext cx="3396543" cy="539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07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24841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 UK Gilt Market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STATA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Python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8079F-607E-50D3-A927-D95422F35804}"/>
              </a:ext>
            </a:extLst>
          </p:cNvPr>
          <p:cNvSpPr txBox="1"/>
          <p:nvPr/>
        </p:nvSpPr>
        <p:spPr>
          <a:xfrm>
            <a:off x="474234" y="2594565"/>
            <a:ext cx="930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https://github.com/RDeconomist/RDeconomist.github.io/blob/main/data/giltsCleaningData.do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0BC5A-FBEA-1D52-4CD8-3761916C05F1}"/>
              </a:ext>
            </a:extLst>
          </p:cNvPr>
          <p:cNvSpPr txBox="1"/>
          <p:nvPr/>
        </p:nvSpPr>
        <p:spPr>
          <a:xfrm>
            <a:off x="474234" y="2065145"/>
            <a:ext cx="154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File to discuss: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D469B-A53F-6EEC-4093-8D46512E58C3}"/>
              </a:ext>
            </a:extLst>
          </p:cNvPr>
          <p:cNvSpPr txBox="1"/>
          <p:nvPr/>
        </p:nvSpPr>
        <p:spPr>
          <a:xfrm flipH="1">
            <a:off x="474234" y="3429000"/>
            <a:ext cx="43504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String  functions to discuss: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Upper, 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Split: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At a fixed position.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At a character.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Concatenate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Measuring: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Find the Length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Find the position of a 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Substring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Trim</a:t>
            </a:r>
          </a:p>
        </p:txBody>
      </p:sp>
    </p:spTree>
    <p:extLst>
      <p:ext uri="{BB962C8B-B14F-4D97-AF65-F5344CB8AC3E}">
        <p14:creationId xmlns:p14="http://schemas.microsoft.com/office/powerpoint/2010/main" val="682413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</a:t>
            </a:r>
            <a:r>
              <a:rPr lang="en-GB" sz="1600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Python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0ADA1-FA06-4B6E-B664-42B12F620D0F}"/>
              </a:ext>
            </a:extLst>
          </p:cNvPr>
          <p:cNvSpPr txBox="1"/>
          <p:nvPr/>
        </p:nvSpPr>
        <p:spPr>
          <a:xfrm>
            <a:off x="560860" y="1888184"/>
            <a:ext cx="8316440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Simple if: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CONDITION: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#Code to run if true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#Can be more than one line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else: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CONDITION: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Code to run if true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Code to run if condition is FALSE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Elif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CONDITION_A: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Code to run if conditionA TRUE.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CONDITION_B: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Code to run if conditionB TRUE.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Code to run if BOTH conditions are FALSE.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932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</a:t>
            </a:r>
            <a:r>
              <a:rPr lang="en-GB" sz="1600" dirty="0">
                <a:solidFill>
                  <a:srgbClr val="FFC000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Python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0C8F13-72C3-46A5-9C9F-F883E139F6F2}"/>
              </a:ext>
            </a:extLst>
          </p:cNvPr>
          <p:cNvSpPr txBox="1"/>
          <p:nvPr/>
        </p:nvSpPr>
        <p:spPr>
          <a:xfrm>
            <a:off x="551236" y="1941404"/>
            <a:ext cx="6097604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Example: how big are firms in our dataset?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firm1 =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firm2 =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Comparing values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firm1 &gt; firm2: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"Firm 1 has more employees than Firm 2"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"Firm 2 has more employees than Firm 1"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Assessing size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firm1 &gt;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249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"Firm 1 is large"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"Firm 1 is an SME"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7450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JavaScript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0290A-ED97-4029-924E-195B57CFB13B}"/>
              </a:ext>
            </a:extLst>
          </p:cNvPr>
          <p:cNvSpPr txBox="1"/>
          <p:nvPr/>
        </p:nvSpPr>
        <p:spPr>
          <a:xfrm>
            <a:off x="474234" y="1890053"/>
            <a:ext cx="6927593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//Simple if condition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 Add code here--can be many lines, to run if the condition is TRUE.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 If the condition is FALSE then nothing happens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//If else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Code to run if condition TRUE.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Code to run if condition FALSE.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//If-elif-else: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Code to run if conditionA TRUE.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conditionB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Code to run if conditionB TRUE.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Code to run if BOTH conditionA and conditionB are FALSE.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270993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568255" y="2329935"/>
            <a:ext cx="713219" cy="38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r>
              <a:rPr lang="en-GB" sz="1200" i="1" dirty="0">
                <a:solidFill>
                  <a:schemeClr val="bg1"/>
                </a:solidFill>
                <a:latin typeface="Calibri"/>
              </a:rPr>
              <a:t>Phone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Example: screen sizes</a:t>
            </a:r>
            <a:endParaRPr lang="en-GB" sz="4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JavaScript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A7E45-78BE-BB52-E147-45C8E3D64F8A}"/>
              </a:ext>
            </a:extLst>
          </p:cNvPr>
          <p:cNvSpPr txBox="1"/>
          <p:nvPr/>
        </p:nvSpPr>
        <p:spPr>
          <a:xfrm>
            <a:off x="4085115" y="1682270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6B7B4"/>
                </a:solidFill>
              </a:rPr>
              <a:t>https://rapidcharts.io/prices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26A8FE-7B8D-53C0-7AF3-66A87FA2F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923" y="2810436"/>
            <a:ext cx="7567226" cy="36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2FEBA-9FF3-D880-75E5-0AC0C5DD2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51" y="2681293"/>
            <a:ext cx="2399167" cy="3994758"/>
          </a:xfrm>
          <a:prstGeom prst="rect">
            <a:avLst/>
          </a:prstGeom>
        </p:spPr>
      </p:pic>
      <p:sp>
        <p:nvSpPr>
          <p:cNvPr id="11" name="AutoShape 2" descr="https://www.evernote.com/shard/s17/res/6a13024e-3f10-4638-b459-73c8aff5b947/IMG_7723.JPG">
            <a:extLst>
              <a:ext uri="{FF2B5EF4-FFF2-40B4-BE49-F238E27FC236}">
                <a16:creationId xmlns:a16="http://schemas.microsoft.com/office/drawing/2014/main" id="{705C942B-FEC2-7107-AC69-4E515C54C6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42033" y="2427657"/>
            <a:ext cx="713219" cy="38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r>
              <a:rPr lang="en-GB" sz="1200" i="1" dirty="0">
                <a:solidFill>
                  <a:schemeClr val="bg1"/>
                </a:solidFill>
                <a:latin typeface="Calibri"/>
              </a:rPr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3734167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Example: screen sizes</a:t>
            </a:r>
            <a:endParaRPr lang="en-GB" sz="4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JavaScript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ED6B3-1134-C7C1-3555-5047AF4ABC06}"/>
              </a:ext>
            </a:extLst>
          </p:cNvPr>
          <p:cNvSpPr txBox="1"/>
          <p:nvPr/>
        </p:nvSpPr>
        <p:spPr>
          <a:xfrm>
            <a:off x="474233" y="2133612"/>
            <a:ext cx="8063375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&lt;!-- CONDITIONAL SCRIPT TO EMBED BASED ON SCREEN WIDTH --&gt;</a:t>
            </a:r>
            <a:endParaRPr lang="en-GB" sz="1200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script</a:t>
            </a:r>
            <a:r>
              <a:rPr lang="en-GB" sz="1200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endParaRPr lang="en-GB" sz="1200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Find the current screen width:</a:t>
            </a:r>
            <a:endParaRPr lang="en-GB" sz="1200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width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en-GB" sz="1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screen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GB" sz="1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width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Use an if function to pick the approprite visualisation:</a:t>
            </a:r>
            <a:endParaRPr lang="en-GB" sz="1200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width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&gt; </a:t>
            </a:r>
            <a:r>
              <a:rPr lang="en-GB" sz="12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950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prices1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en-GB" sz="12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"charts/ONSinflation/distributionsPerrenials_DarkWide.json"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 </a:t>
            </a:r>
            <a:r>
              <a:rPr lang="en-GB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width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&gt; </a:t>
            </a:r>
            <a:r>
              <a:rPr lang="en-GB" sz="12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450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prices1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en-GB" sz="12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"charts/ONSinflation/distributionsPerrenials_DarkMedium.json"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 </a:t>
            </a:r>
            <a:r>
              <a:rPr lang="en-GB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prices1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en-GB" sz="12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"charts/ONSinflation/distributionsPerrenials_DarkNarrow.json"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 Now embed the chart, which will vary based on screen width:</a:t>
            </a:r>
            <a:endParaRPr lang="en-GB" sz="1200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vegaEmbed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'#chart1'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prices1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{</a:t>
            </a:r>
            <a:r>
              <a:rPr lang="en-GB" sz="12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"actions"</a:t>
            </a:r>
            <a:r>
              <a:rPr lang="en-GB" sz="1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false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});  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</a:p>
          <a:p>
            <a:r>
              <a:rPr lang="en-GB" sz="1200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&lt;/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script</a:t>
            </a:r>
            <a:r>
              <a:rPr lang="en-GB" sz="1200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endParaRPr lang="en-GB" sz="1200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&lt;!-- END - CONDITIONAL SCRIPT TO EMBED BASED ON SCREEN WIDTH --&gt;</a:t>
            </a:r>
            <a:endParaRPr lang="en-GB" sz="1200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904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JavaScript | </a:t>
            </a:r>
            <a:r>
              <a:rPr lang="en-GB" sz="1600" b="1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CSS</a:t>
            </a:r>
            <a:endParaRPr lang="en-GB" sz="1400" b="1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81892-D4DC-4BE7-BD40-07C931E49934}"/>
              </a:ext>
            </a:extLst>
          </p:cNvPr>
          <p:cNvSpPr txBox="1"/>
          <p:nvPr/>
        </p:nvSpPr>
        <p:spPr>
          <a:xfrm>
            <a:off x="474234" y="1582340"/>
            <a:ext cx="113359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CSS does not officially support conditionals.</a:t>
            </a:r>
          </a:p>
          <a:p>
            <a:pPr algn="l"/>
            <a:endParaRPr lang="en-GB" sz="18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u="sng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But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there is a way we can make CSS react in different ways in different situations?  </a:t>
            </a:r>
          </a:p>
          <a:p>
            <a:pPr algn="l"/>
            <a:endParaRPr lang="en-GB" sz="18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b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Media Queries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(@media)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allow you to change the look based on screen size: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With these you are saying: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 the screen size is {CONDITION} then do this {ACTION}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So CSS does allow conditionals.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Understanding this is the way to make your site have two looks: one for mobile, one for laptop/desktop.</a:t>
            </a:r>
          </a:p>
        </p:txBody>
      </p:sp>
    </p:spTree>
    <p:extLst>
      <p:ext uri="{BB962C8B-B14F-4D97-AF65-F5344CB8AC3E}">
        <p14:creationId xmlns:p14="http://schemas.microsoft.com/office/powerpoint/2010/main" val="1927289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JavaScript | </a:t>
            </a:r>
            <a:r>
              <a:rPr lang="en-GB" sz="1600" b="1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CSS</a:t>
            </a:r>
            <a:endParaRPr lang="en-GB" sz="1400" b="1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3B1A4-C065-455E-AE67-CB0F18F1A0C6}"/>
              </a:ext>
            </a:extLst>
          </p:cNvPr>
          <p:cNvSpPr txBox="1"/>
          <p:nvPr/>
        </p:nvSpPr>
        <p:spPr>
          <a:xfrm>
            <a:off x="570486" y="1744355"/>
            <a:ext cx="7158790" cy="47089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Some CSS to alter the colour of my site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Screen size 1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Screen size 2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Screen size 3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pink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E52B8-7D4A-4E76-8739-2FDFEB4FD26B}"/>
              </a:ext>
            </a:extLst>
          </p:cNvPr>
          <p:cNvSpPr txBox="1"/>
          <p:nvPr/>
        </p:nvSpPr>
        <p:spPr>
          <a:xfrm>
            <a:off x="8323447" y="1744355"/>
            <a:ext cx="30632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colour on: 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Smartphone?</a:t>
            </a:r>
          </a:p>
          <a:p>
            <a:pPr algn="l"/>
            <a:endParaRPr lang="en-GB" sz="18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Laptop? 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iPad? </a:t>
            </a:r>
          </a:p>
        </p:txBody>
      </p:sp>
    </p:spTree>
    <p:extLst>
      <p:ext uri="{BB962C8B-B14F-4D97-AF65-F5344CB8AC3E}">
        <p14:creationId xmlns:p14="http://schemas.microsoft.com/office/powerpoint/2010/main" val="4004862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JavaScript | </a:t>
            </a:r>
            <a:r>
              <a:rPr lang="en-GB" sz="1600" b="1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CSS</a:t>
            </a:r>
            <a:endParaRPr lang="en-GB" sz="1400" b="1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3B1A4-C065-455E-AE67-CB0F18F1A0C6}"/>
              </a:ext>
            </a:extLst>
          </p:cNvPr>
          <p:cNvSpPr txBox="1"/>
          <p:nvPr/>
        </p:nvSpPr>
        <p:spPr>
          <a:xfrm>
            <a:off x="570486" y="1744355"/>
            <a:ext cx="7158790" cy="47089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Some CSS to alter the colour of my site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Screen size 1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Screen size 2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Screen size 3 */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pink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E52B8-7D4A-4E76-8739-2FDFEB4FD26B}"/>
              </a:ext>
            </a:extLst>
          </p:cNvPr>
          <p:cNvSpPr txBox="1"/>
          <p:nvPr/>
        </p:nvSpPr>
        <p:spPr>
          <a:xfrm>
            <a:off x="8207944" y="1749688"/>
            <a:ext cx="30632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colour on: 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Smartphone? (400px wide)</a:t>
            </a:r>
          </a:p>
          <a:p>
            <a:pPr algn="l"/>
            <a:endParaRPr lang="en-GB" sz="18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Laptop? (~1350px) 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iPad? (768x1024) </a:t>
            </a:r>
          </a:p>
        </p:txBody>
      </p:sp>
    </p:spTree>
    <p:extLst>
      <p:ext uri="{BB962C8B-B14F-4D97-AF65-F5344CB8AC3E}">
        <p14:creationId xmlns:p14="http://schemas.microsoft.com/office/powerpoint/2010/main" val="2632224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731" y="1151239"/>
            <a:ext cx="9144000" cy="2387600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8548-2881-4873-8951-346CFE69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0" y="0"/>
            <a:ext cx="4610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83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Week 5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2000" i="1" dirty="0">
                <a:solidFill>
                  <a:srgbClr val="F4C2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 cap, and what’s coming next</a:t>
            </a:r>
            <a:endParaRPr lang="en-GB" i="1" dirty="0">
              <a:solidFill>
                <a:srgbClr val="F4C2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2008831"/>
            <a:ext cx="11445948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W1.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Motivation, HTML, CSS. GitHub and embedding. 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W2.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Chart design. Raw files, editing data. String and date functions. 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W3.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Data: models and visualisation types. Manipulating data with Python. 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W4.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Data: storage types. Tidy data storage. APIs. Scraping with Python. 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W5.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Control structures. APIs and loops with Python. 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W6. Break. 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W7.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Maps.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W8.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Advanced analytics. 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547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18655298-A332-43A3-9EE1-BD1689B9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811" y="205715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26067FCB-7A77-847F-2424-A26E480E7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678535" y="1555076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CA063248-7A09-93FE-AAFB-83211A34C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5316" y="258046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8F219CDC-4D48-D9F9-9BF6-29483F073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295962" y="3119712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D950E9B0-8AFF-AA1D-75DE-53B427F68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23208" y="534082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45418CD4-17AB-E64F-8773-5140C9FAC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200584" y="484204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31AFA95C-222F-F328-1285-C7C38BD03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963988" y="476857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2AB87925-7B13-BFC9-57A2-EC8C6541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777139" y="523725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5CEAADF8-349B-1C3C-9CB0-4418F725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109113" y="4711999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F4EA62F4-5F10-227A-4F48-4EAD209A0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786575" y="458963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C519EF13-0CCF-19E9-5391-D1F3C34D2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93140" y="2978050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6CEEF506-677D-F4B2-663E-48E035EC3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38180" y="328526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030FCA75-3819-403E-9525-BC29E63B1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134113" y="1811513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97F88CA4-8DBA-4FA7-B5AB-4E4E1A885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917409" y="3758619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E7870D00-2A9E-BA72-E524-6062CC0CA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985060" y="1336506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43E1716F-19D6-1C54-71AA-3AB008656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95018" y="420903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60795650-A56E-8106-3C72-38F5B9C85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868610" y="393714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74D99F62-315A-87DB-F8A5-AB63AC757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868611" y="1403680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6DC442A9-9BAB-3C9E-FF45-B8013FCD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470989" y="1262660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E63FF7B7-C126-F706-80AE-6A1800448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482263" y="371125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A22C61C7-961E-ABDF-9E75-52FEE5B75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1717" y="450122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B7A56143-ACF3-FF60-B22B-529B18BCF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375895" y="20571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2CD85872-7D39-DDBF-76A5-FF557731B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30361" y="232526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8AF39FC2-4D8A-A98B-5FF2-A3C675E9E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195112" y="2619341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F284B9A4-4D70-0D18-B666-395FCBF3A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633512" y="2584368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4EA7B79D-F116-6C06-387C-9955F76F6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771618" y="205717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AC9236CD-42A0-7462-9C0A-80109AEA8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226515" y="170744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Best Tree Clipart Black And White #18993 - Clipartion.com | Oak tree  silhouette, Tree clipart, Family tree clipart">
            <a:extLst>
              <a:ext uri="{FF2B5EF4-FFF2-40B4-BE49-F238E27FC236}">
                <a16:creationId xmlns:a16="http://schemas.microsoft.com/office/drawing/2014/main" id="{45C7B082-73EF-FB18-3B55-46E142DF3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681412" y="170744"/>
            <a:ext cx="2302497" cy="22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085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STATA | Python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91DA8-249D-4900-9ED1-A7A489F264ED}"/>
              </a:ext>
            </a:extLst>
          </p:cNvPr>
          <p:cNvSpPr txBox="1"/>
          <p:nvPr/>
        </p:nvSpPr>
        <p:spPr>
          <a:xfrm>
            <a:off x="474234" y="1789618"/>
            <a:ext cx="100770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Excel GUI is not built for iteration.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You can write loops in its background language VBA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This is fiddly</a:t>
            </a: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7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10A3A5BF-9448-47B1-88E7-7809282D8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691" y="1789618"/>
            <a:ext cx="2822059" cy="18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A61282-3FE5-441E-9D01-3DF875D5DB9E}"/>
              </a:ext>
            </a:extLst>
          </p:cNvPr>
          <p:cNvCxnSpPr/>
          <p:nvPr/>
        </p:nvCxnSpPr>
        <p:spPr>
          <a:xfrm flipH="1">
            <a:off x="8691613" y="1578543"/>
            <a:ext cx="1944303" cy="22024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337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STATA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Python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CD914-5B91-4D24-A0B3-490B8622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34" y="1925906"/>
            <a:ext cx="7727794" cy="43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27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Python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JavaScript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2A8AA-E0EC-4873-A5FD-C6B87F9BC7A0}"/>
              </a:ext>
            </a:extLst>
          </p:cNvPr>
          <p:cNvSpPr txBox="1"/>
          <p:nvPr/>
        </p:nvSpPr>
        <p:spPr>
          <a:xfrm>
            <a:off x="474234" y="2014138"/>
            <a:ext cx="7880494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variables = 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"debt"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"deficit"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"GDP"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"inflation"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variables: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(i)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C9E1A9D-52C9-4565-B232-DBFCB93D03B6}"/>
              </a:ext>
            </a:extLst>
          </p:cNvPr>
          <p:cNvSpPr/>
          <p:nvPr/>
        </p:nvSpPr>
        <p:spPr>
          <a:xfrm>
            <a:off x="4283242" y="2714324"/>
            <a:ext cx="519764" cy="1410929"/>
          </a:xfrm>
          <a:prstGeom prst="rightBrace">
            <a:avLst/>
          </a:prstGeom>
          <a:noFill/>
          <a:ln w="38100">
            <a:solidFill>
              <a:srgbClr val="EB5C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627DF2-368F-4724-A886-C062CD44DAD8}"/>
              </a:ext>
            </a:extLst>
          </p:cNvPr>
          <p:cNvCxnSpPr/>
          <p:nvPr/>
        </p:nvCxnSpPr>
        <p:spPr>
          <a:xfrm>
            <a:off x="5043638" y="3429000"/>
            <a:ext cx="3676850" cy="0"/>
          </a:xfrm>
          <a:prstGeom prst="straightConnector1">
            <a:avLst/>
          </a:prstGeom>
          <a:ln>
            <a:solidFill>
              <a:srgbClr val="EB5C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433146-4C55-4B22-B879-A111B8D670D1}"/>
              </a:ext>
            </a:extLst>
          </p:cNvPr>
          <p:cNvSpPr txBox="1"/>
          <p:nvPr/>
        </p:nvSpPr>
        <p:spPr>
          <a:xfrm>
            <a:off x="8842149" y="3096622"/>
            <a:ext cx="27071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 example of subtle differences between languages / functions.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4488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JavaScript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59CC6-E862-49B3-B98C-6222934DCA63}"/>
              </a:ext>
            </a:extLst>
          </p:cNvPr>
          <p:cNvSpPr txBox="1"/>
          <p:nvPr/>
        </p:nvSpPr>
        <p:spPr>
          <a:xfrm>
            <a:off x="474233" y="1790623"/>
            <a:ext cx="7505109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statement_1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statement_2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statement_3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Code block to run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01C50-E30C-4142-9245-FB7B218F0832}"/>
              </a:ext>
            </a:extLst>
          </p:cNvPr>
          <p:cNvSpPr txBox="1"/>
          <p:nvPr/>
        </p:nvSpPr>
        <p:spPr>
          <a:xfrm>
            <a:off x="474233" y="3429000"/>
            <a:ext cx="997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What happens here:</a:t>
            </a:r>
          </a:p>
          <a:p>
            <a:endParaRPr lang="en-GB" b="0" dirty="0">
              <a:solidFill>
                <a:schemeClr val="bg1"/>
              </a:solidFill>
              <a:effectLst/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Statement_1</a:t>
            </a:r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 runs once, before the code block starts.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bg1"/>
              </a:solidFill>
              <a:effectLst/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Statament_2 </a:t>
            </a:r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defines a condition that must hold for the code block to run.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bg1"/>
              </a:solidFill>
              <a:effectLst/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Statement_3 </a:t>
            </a:r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runs each time the code block has been executed.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6501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JavaScript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6D1F93-CC66-4ACF-B7C2-0A49C368FAF7}"/>
              </a:ext>
            </a:extLst>
          </p:cNvPr>
          <p:cNvSpPr txBox="1"/>
          <p:nvPr/>
        </p:nvSpPr>
        <p:spPr>
          <a:xfrm>
            <a:off x="556428" y="1956339"/>
            <a:ext cx="4847779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nn-NO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nn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n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nn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n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nn-NO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nn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n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nn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nn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n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n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408728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JavaScript</a:t>
            </a:r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| CSS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8C49-A1D7-46D5-BF2E-07CA0DEBE6CA}"/>
              </a:ext>
            </a:extLst>
          </p:cNvPr>
          <p:cNvSpPr txBox="1"/>
          <p:nvPr/>
        </p:nvSpPr>
        <p:spPr>
          <a:xfrm>
            <a:off x="474234" y="2109316"/>
            <a:ext cx="7118368" cy="40318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Set a list of variables: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"debt"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"deficit"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"GDP"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"inflation"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We can index these: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Work out how long this thing is: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Iterate though it, printing out each particular variable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7F4BC-0BB6-4372-88CB-060A4776C3F0}"/>
              </a:ext>
            </a:extLst>
          </p:cNvPr>
          <p:cNvSpPr txBox="1"/>
          <p:nvPr/>
        </p:nvSpPr>
        <p:spPr>
          <a:xfrm>
            <a:off x="397232" y="6268670"/>
            <a:ext cx="375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Example in this week’s DropBox folder</a:t>
            </a:r>
          </a:p>
        </p:txBody>
      </p:sp>
    </p:spTree>
    <p:extLst>
      <p:ext uri="{BB962C8B-B14F-4D97-AF65-F5344CB8AC3E}">
        <p14:creationId xmlns:p14="http://schemas.microsoft.com/office/powerpoint/2010/main" val="3898095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JavaScript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CSS</a:t>
            </a:r>
            <a:endParaRPr lang="en-GB" sz="1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0DBFA-B276-4090-B140-51D0EB5DDBA2}"/>
              </a:ext>
            </a:extLst>
          </p:cNvPr>
          <p:cNvSpPr txBox="1"/>
          <p:nvPr/>
        </p:nvSpPr>
        <p:spPr>
          <a:xfrm>
            <a:off x="474234" y="1759225"/>
            <a:ext cx="10374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Again CSS is not really built for looping</a:t>
            </a:r>
          </a:p>
          <a:p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However, it can repeat commands. An example: </a:t>
            </a:r>
            <a:r>
              <a:rPr lang="en-GB" b="0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@keyframes</a:t>
            </a:r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 (an </a:t>
            </a:r>
            <a:r>
              <a:rPr lang="en-GB" b="0" dirty="0">
                <a:solidFill>
                  <a:srgbClr val="F4C245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At-Rule</a:t>
            </a:r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). </a:t>
            </a:r>
          </a:p>
          <a:p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One example is the </a:t>
            </a:r>
            <a:r>
              <a:rPr lang="en-GB" b="0" dirty="0">
                <a:solidFill>
                  <a:srgbClr val="36B7B4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@keyframes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3EBFC-634E-472E-82B4-408940DABD13}"/>
              </a:ext>
            </a:extLst>
          </p:cNvPr>
          <p:cNvSpPr txBox="1"/>
          <p:nvPr/>
        </p:nvSpPr>
        <p:spPr>
          <a:xfrm>
            <a:off x="563686" y="2898845"/>
            <a:ext cx="6097656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border-pulsate2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0%   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#22e68b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10%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20%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30%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40%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167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50%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60%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70%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80% 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#22e68b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.readingWeek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#122b39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border-style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dotted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border-pulsate2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1544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Excel | STATA | Python | JavaScript | </a:t>
            </a:r>
            <a:r>
              <a:rPr lang="en-GB" sz="16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CSS</a:t>
            </a:r>
            <a:endParaRPr lang="en-GB" sz="1400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0DBFA-B276-4090-B140-51D0EB5DDBA2}"/>
              </a:ext>
            </a:extLst>
          </p:cNvPr>
          <p:cNvSpPr txBox="1"/>
          <p:nvPr/>
        </p:nvSpPr>
        <p:spPr>
          <a:xfrm>
            <a:off x="474234" y="1759225"/>
            <a:ext cx="8232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Again CSS is not built for looping</a:t>
            </a:r>
          </a:p>
          <a:p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r>
              <a:rPr lang="en-GB" b="0" dirty="0">
                <a:solidFill>
                  <a:schemeClr val="bg1"/>
                </a:solidFill>
                <a:effectLst/>
                <a:latin typeface="Circular Std Book" panose="020B0604020101020102" pitchFamily="34" charset="0"/>
                <a:cs typeface="Circular Std Book" panose="020B0604020101020102" pitchFamily="34" charset="0"/>
              </a:rPr>
              <a:t>However, it can iterate over certain commands for a given time. One example</a:t>
            </a:r>
            <a:endParaRPr lang="en-GB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3EBFC-634E-472E-82B4-408940DABD13}"/>
              </a:ext>
            </a:extLst>
          </p:cNvPr>
          <p:cNvSpPr txBox="1"/>
          <p:nvPr/>
        </p:nvSpPr>
        <p:spPr>
          <a:xfrm>
            <a:off x="563686" y="2898845"/>
            <a:ext cx="6097656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border-pulsate2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0%   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#22e68b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10%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20%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30%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40%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167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50%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60%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70%  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80% 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#22e68b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.readingWeek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#122b39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border-style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dotted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border-width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border-pulsate2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reading week">
            <a:hlinkClick r:id="" action="ppaction://media"/>
            <a:extLst>
              <a:ext uri="{FF2B5EF4-FFF2-40B4-BE49-F238E27FC236}">
                <a16:creationId xmlns:a16="http://schemas.microsoft.com/office/drawing/2014/main" id="{4E97EE21-DC51-4117-AD3A-1D702CF75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7179" y="2898845"/>
            <a:ext cx="3593739" cy="378565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FD55FA-82A2-41BD-9346-33CC0988F770}"/>
              </a:ext>
            </a:extLst>
          </p:cNvPr>
          <p:cNvCxnSpPr/>
          <p:nvPr/>
        </p:nvCxnSpPr>
        <p:spPr>
          <a:xfrm>
            <a:off x="6872438" y="4658627"/>
            <a:ext cx="1106905" cy="0"/>
          </a:xfrm>
          <a:prstGeom prst="straightConnector1">
            <a:avLst/>
          </a:prstGeom>
          <a:ln w="57150">
            <a:solidFill>
              <a:srgbClr val="36B7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15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Using 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Exploding bubbles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ABAB95-A58B-4DD5-B8F1-9D3FA4739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559" y="1764573"/>
            <a:ext cx="3419475" cy="4124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F75FE4-6216-4A3C-B415-A5F7C3A4D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88" y="1799974"/>
            <a:ext cx="3490161" cy="36768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52F0DA-AC5E-46B0-A766-CEBB79F62CDF}"/>
              </a:ext>
            </a:extLst>
          </p:cNvPr>
          <p:cNvSpPr txBox="1"/>
          <p:nvPr/>
        </p:nvSpPr>
        <p:spPr>
          <a:xfrm>
            <a:off x="531749" y="5929061"/>
            <a:ext cx="9314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bg1"/>
                </a:solidFill>
              </a:rPr>
              <a:t>Code intuition:</a:t>
            </a:r>
          </a:p>
          <a:p>
            <a:r>
              <a:rPr lang="en-GB" dirty="0">
                <a:solidFill>
                  <a:schemeClr val="bg1"/>
                </a:solidFill>
              </a:rPr>
              <a:t>For n bubbles, pick a size, x direction and y direction. Use random numbers so different each time.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01E289-2896-3731-BF0F-6355DF38462F}"/>
              </a:ext>
            </a:extLst>
          </p:cNvPr>
          <p:cNvSpPr txBox="1"/>
          <p:nvPr/>
        </p:nvSpPr>
        <p:spPr>
          <a:xfrm>
            <a:off x="4334347" y="5559729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6B7B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https://rapidcharts.io/index_old</a:t>
            </a:r>
            <a:r>
              <a:rPr lang="en-GB" dirty="0">
                <a:solidFill>
                  <a:srgbClr val="36B7B4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1507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2FE8-D24E-41DE-AA78-81A6ECA3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340080"/>
            <a:ext cx="10515600" cy="1325563"/>
          </a:xfrm>
          <a:solidFill>
            <a:srgbClr val="122B39"/>
          </a:solidFill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Week 5</a:t>
            </a:r>
            <a:r>
              <a:rPr lang="en-GB" sz="5400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234-01FB-4BC1-8F08-B28C710C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27" y="2389076"/>
            <a:ext cx="11445948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Programming.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Control structures. 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Conditionals.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Action/selection based on a criterion.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Loops.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Iteration.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Practical example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Program to batch download data.  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63A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022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Using 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Stop frame animation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52F0DA-AC5E-46B0-A766-CEBB79F62CDF}"/>
              </a:ext>
            </a:extLst>
          </p:cNvPr>
          <p:cNvSpPr txBox="1"/>
          <p:nvPr/>
        </p:nvSpPr>
        <p:spPr>
          <a:xfrm>
            <a:off x="474234" y="5785930"/>
            <a:ext cx="5461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bg1"/>
                </a:solidFill>
              </a:rPr>
              <a:t>Code intuition:</a:t>
            </a:r>
          </a:p>
          <a:p>
            <a:r>
              <a:rPr lang="en-GB" dirty="0">
                <a:solidFill>
                  <a:schemeClr val="bg1"/>
                </a:solidFill>
              </a:rPr>
              <a:t>For dates i, draw histogram if date==i. Save chart as png.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6E9F4-F680-4963-88AA-6246D5C25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49" y="1736002"/>
            <a:ext cx="6272263" cy="3777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CAEF87-7615-4C3D-8BF2-ACBD68319226}"/>
              </a:ext>
            </a:extLst>
          </p:cNvPr>
          <p:cNvSpPr txBox="1"/>
          <p:nvPr/>
        </p:nvSpPr>
        <p:spPr>
          <a:xfrm>
            <a:off x="7363326" y="1905802"/>
            <a:ext cx="42707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Watch the video here:</a:t>
            </a:r>
          </a:p>
          <a:p>
            <a:r>
              <a:rPr lang="en-GB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https://richarddavies.io/research/prices</a:t>
            </a:r>
            <a:endParaRPr lang="en-GB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endParaRPr lang="en-GB" sz="1400" i="1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r>
              <a:rPr lang="en-GB" sz="1400" i="1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[Scroll to the bottom]</a:t>
            </a:r>
          </a:p>
        </p:txBody>
      </p:sp>
    </p:spTree>
    <p:extLst>
      <p:ext uri="{BB962C8B-B14F-4D97-AF65-F5344CB8AC3E}">
        <p14:creationId xmlns:p14="http://schemas.microsoft.com/office/powerpoint/2010/main" val="4101523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Using loops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Batching analysis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52F0DA-AC5E-46B0-A766-CEBB79F62CDF}"/>
              </a:ext>
            </a:extLst>
          </p:cNvPr>
          <p:cNvSpPr txBox="1"/>
          <p:nvPr/>
        </p:nvSpPr>
        <p:spPr>
          <a:xfrm>
            <a:off x="474234" y="1941792"/>
            <a:ext cx="81885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4C245"/>
                </a:solidFill>
              </a:rPr>
              <a:t>Problem</a:t>
            </a:r>
            <a:r>
              <a:rPr lang="en-GB" dirty="0">
                <a:solidFill>
                  <a:schemeClr val="bg1"/>
                </a:solidFill>
              </a:rPr>
              <a:t>: We often have too much data</a:t>
            </a:r>
          </a:p>
          <a:p>
            <a:r>
              <a:rPr lang="en-GB" i="1" dirty="0">
                <a:solidFill>
                  <a:schemeClr val="bg1"/>
                </a:solidFill>
              </a:rPr>
              <a:t>How can visualising help us understand the data in the early stage of a project?</a:t>
            </a:r>
          </a:p>
          <a:p>
            <a:endParaRPr lang="en-GB" u="sng" dirty="0">
              <a:solidFill>
                <a:schemeClr val="bg1"/>
              </a:solidFill>
            </a:endParaRPr>
          </a:p>
          <a:p>
            <a:r>
              <a:rPr lang="en-GB" u="sng" dirty="0">
                <a:solidFill>
                  <a:schemeClr val="bg1"/>
                </a:solidFill>
              </a:rPr>
              <a:t>Code intuition: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Think of a chart that summarises the data in some useful way: </a:t>
            </a:r>
          </a:p>
          <a:p>
            <a:r>
              <a:rPr lang="en-GB" dirty="0">
                <a:solidFill>
                  <a:schemeClr val="bg1"/>
                </a:solidFill>
              </a:rPr>
              <a:t>[Useful options: histogram, percentiles as a swathe.]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Code this chart for one part (one firm, one year, one product).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Use a loop: for each product, draw the chart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u="sng" dirty="0">
                <a:solidFill>
                  <a:schemeClr val="bg1"/>
                </a:solidFill>
              </a:rPr>
              <a:t>Example</a:t>
            </a:r>
            <a:r>
              <a:rPr lang="en-GB" dirty="0">
                <a:solidFill>
                  <a:schemeClr val="bg1"/>
                </a:solidFill>
              </a:rPr>
              <a:t>: UK CPI data, which has ~1300 products.</a:t>
            </a:r>
          </a:p>
        </p:txBody>
      </p:sp>
    </p:spTree>
    <p:extLst>
      <p:ext uri="{BB962C8B-B14F-4D97-AF65-F5344CB8AC3E}">
        <p14:creationId xmlns:p14="http://schemas.microsoft.com/office/powerpoint/2010/main" val="1340139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A706E-4DA1-4F49-983E-DE689E657616}"/>
              </a:ext>
            </a:extLst>
          </p:cNvPr>
          <p:cNvSpPr/>
          <p:nvPr/>
        </p:nvSpPr>
        <p:spPr>
          <a:xfrm>
            <a:off x="2040556" y="5476775"/>
            <a:ext cx="3763478" cy="718949"/>
          </a:xfrm>
          <a:prstGeom prst="rect">
            <a:avLst/>
          </a:prstGeom>
          <a:solidFill>
            <a:srgbClr val="1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82B82-9903-40A3-A8DC-CCB73D2A9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6"/>
            <a:ext cx="12192000" cy="684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55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 flipH="1">
            <a:off x="219227" y="904116"/>
            <a:ext cx="11753547" cy="1006321"/>
          </a:xfrm>
          <a:custGeom>
            <a:avLst/>
            <a:gdLst>
              <a:gd name="connsiteX0" fmla="*/ 0 w 13497636"/>
              <a:gd name="connsiteY0" fmla="*/ 1526414 h 1526414"/>
              <a:gd name="connsiteX1" fmla="*/ 189825 w 13497636"/>
              <a:gd name="connsiteY1" fmla="*/ 0 h 1526414"/>
              <a:gd name="connsiteX2" fmla="*/ 13497636 w 13497636"/>
              <a:gd name="connsiteY2" fmla="*/ 0 h 1526414"/>
              <a:gd name="connsiteX3" fmla="*/ 13307811 w 13497636"/>
              <a:gd name="connsiteY3" fmla="*/ 1526414 h 1526414"/>
              <a:gd name="connsiteX4" fmla="*/ 0 w 13497636"/>
              <a:gd name="connsiteY4" fmla="*/ 1526414 h 1526414"/>
              <a:gd name="connsiteX0" fmla="*/ 0 w 13307811"/>
              <a:gd name="connsiteY0" fmla="*/ 1526414 h 1526414"/>
              <a:gd name="connsiteX1" fmla="*/ 189825 w 13307811"/>
              <a:gd name="connsiteY1" fmla="*/ 0 h 1526414"/>
              <a:gd name="connsiteX2" fmla="*/ 11956702 w 13307811"/>
              <a:gd name="connsiteY2" fmla="*/ 16933 h 1526414"/>
              <a:gd name="connsiteX3" fmla="*/ 13307811 w 13307811"/>
              <a:gd name="connsiteY3" fmla="*/ 1526414 h 1526414"/>
              <a:gd name="connsiteX4" fmla="*/ 0 w 13307811"/>
              <a:gd name="connsiteY4" fmla="*/ 1526414 h 1526414"/>
              <a:gd name="connsiteX0" fmla="*/ 0 w 12274878"/>
              <a:gd name="connsiteY0" fmla="*/ 1526414 h 1526414"/>
              <a:gd name="connsiteX1" fmla="*/ 189825 w 12274878"/>
              <a:gd name="connsiteY1" fmla="*/ 0 h 1526414"/>
              <a:gd name="connsiteX2" fmla="*/ 11956702 w 12274878"/>
              <a:gd name="connsiteY2" fmla="*/ 16933 h 1526414"/>
              <a:gd name="connsiteX3" fmla="*/ 12274878 w 12274878"/>
              <a:gd name="connsiteY3" fmla="*/ 1526414 h 1526414"/>
              <a:gd name="connsiteX4" fmla="*/ 0 w 12274878"/>
              <a:gd name="connsiteY4" fmla="*/ 1526414 h 1526414"/>
              <a:gd name="connsiteX0" fmla="*/ 1808309 w 12085053"/>
              <a:gd name="connsiteY0" fmla="*/ 1526414 h 1526414"/>
              <a:gd name="connsiteX1" fmla="*/ 0 w 12085053"/>
              <a:gd name="connsiteY1" fmla="*/ 0 h 1526414"/>
              <a:gd name="connsiteX2" fmla="*/ 11766877 w 12085053"/>
              <a:gd name="connsiteY2" fmla="*/ 16933 h 1526414"/>
              <a:gd name="connsiteX3" fmla="*/ 12085053 w 12085053"/>
              <a:gd name="connsiteY3" fmla="*/ 1526414 h 1526414"/>
              <a:gd name="connsiteX4" fmla="*/ 1808309 w 12085053"/>
              <a:gd name="connsiteY4" fmla="*/ 1526414 h 1526414"/>
              <a:gd name="connsiteX0" fmla="*/ 352042 w 10628786"/>
              <a:gd name="connsiteY0" fmla="*/ 1509481 h 1509481"/>
              <a:gd name="connsiteX1" fmla="*/ 0 w 10628786"/>
              <a:gd name="connsiteY1" fmla="*/ 0 h 1509481"/>
              <a:gd name="connsiteX2" fmla="*/ 10310610 w 10628786"/>
              <a:gd name="connsiteY2" fmla="*/ 0 h 1509481"/>
              <a:gd name="connsiteX3" fmla="*/ 10628786 w 10628786"/>
              <a:gd name="connsiteY3" fmla="*/ 1509481 h 1509481"/>
              <a:gd name="connsiteX4" fmla="*/ 352042 w 10628786"/>
              <a:gd name="connsiteY4" fmla="*/ 1509481 h 150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28786" h="1509481">
                <a:moveTo>
                  <a:pt x="352042" y="1509481"/>
                </a:moveTo>
                <a:lnTo>
                  <a:pt x="0" y="0"/>
                </a:lnTo>
                <a:lnTo>
                  <a:pt x="10310610" y="0"/>
                </a:lnTo>
                <a:lnTo>
                  <a:pt x="10628786" y="1509481"/>
                </a:lnTo>
                <a:lnTo>
                  <a:pt x="352042" y="1509481"/>
                </a:ln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85000" lnSpcReduction="10000"/>
          </a:bodyPr>
          <a:lstStyle/>
          <a:p>
            <a:pPr marL="419121" defTabSz="873234">
              <a:tabLst>
                <a:tab pos="419121" algn="l"/>
              </a:tabLst>
            </a:pPr>
            <a:r>
              <a:rPr lang="en-US" sz="4400" dirty="0">
                <a:solidFill>
                  <a:prstClr val="black"/>
                </a:solidFill>
                <a:latin typeface="Rockwell"/>
              </a:rPr>
              <a:t>It’s time to c</a:t>
            </a:r>
            <a:r>
              <a:rPr lang="en-GB" sz="4400" dirty="0" err="1">
                <a:solidFill>
                  <a:prstClr val="black"/>
                </a:solidFill>
                <a:latin typeface="Rockwell"/>
              </a:rPr>
              <a:t>omplete</a:t>
            </a:r>
            <a:r>
              <a:rPr lang="en-GB" sz="4400" dirty="0">
                <a:solidFill>
                  <a:prstClr val="black"/>
                </a:solidFill>
                <a:latin typeface="Rockwell"/>
              </a:rPr>
              <a:t> your unit evaluation surveys</a:t>
            </a:r>
          </a:p>
        </p:txBody>
      </p:sp>
      <p:sp>
        <p:nvSpPr>
          <p:cNvPr id="13" name="Parallelogram 3"/>
          <p:cNvSpPr>
            <a:spLocks noChangeAspect="1"/>
          </p:cNvSpPr>
          <p:nvPr/>
        </p:nvSpPr>
        <p:spPr>
          <a:xfrm flipH="1">
            <a:off x="6781121" y="5063360"/>
            <a:ext cx="5191652" cy="1006321"/>
          </a:xfrm>
          <a:custGeom>
            <a:avLst/>
            <a:gdLst>
              <a:gd name="connsiteX0" fmla="*/ 0 w 13497636"/>
              <a:gd name="connsiteY0" fmla="*/ 1526414 h 1526414"/>
              <a:gd name="connsiteX1" fmla="*/ 189825 w 13497636"/>
              <a:gd name="connsiteY1" fmla="*/ 0 h 1526414"/>
              <a:gd name="connsiteX2" fmla="*/ 13497636 w 13497636"/>
              <a:gd name="connsiteY2" fmla="*/ 0 h 1526414"/>
              <a:gd name="connsiteX3" fmla="*/ 13307811 w 13497636"/>
              <a:gd name="connsiteY3" fmla="*/ 1526414 h 1526414"/>
              <a:gd name="connsiteX4" fmla="*/ 0 w 13497636"/>
              <a:gd name="connsiteY4" fmla="*/ 1526414 h 1526414"/>
              <a:gd name="connsiteX0" fmla="*/ 0 w 13307811"/>
              <a:gd name="connsiteY0" fmla="*/ 1526414 h 1526414"/>
              <a:gd name="connsiteX1" fmla="*/ 189825 w 13307811"/>
              <a:gd name="connsiteY1" fmla="*/ 0 h 1526414"/>
              <a:gd name="connsiteX2" fmla="*/ 11956702 w 13307811"/>
              <a:gd name="connsiteY2" fmla="*/ 16933 h 1526414"/>
              <a:gd name="connsiteX3" fmla="*/ 13307811 w 13307811"/>
              <a:gd name="connsiteY3" fmla="*/ 1526414 h 1526414"/>
              <a:gd name="connsiteX4" fmla="*/ 0 w 13307811"/>
              <a:gd name="connsiteY4" fmla="*/ 1526414 h 1526414"/>
              <a:gd name="connsiteX0" fmla="*/ 0 w 12274878"/>
              <a:gd name="connsiteY0" fmla="*/ 1526414 h 1526414"/>
              <a:gd name="connsiteX1" fmla="*/ 189825 w 12274878"/>
              <a:gd name="connsiteY1" fmla="*/ 0 h 1526414"/>
              <a:gd name="connsiteX2" fmla="*/ 11956702 w 12274878"/>
              <a:gd name="connsiteY2" fmla="*/ 16933 h 1526414"/>
              <a:gd name="connsiteX3" fmla="*/ 12274878 w 12274878"/>
              <a:gd name="connsiteY3" fmla="*/ 1526414 h 1526414"/>
              <a:gd name="connsiteX4" fmla="*/ 0 w 12274878"/>
              <a:gd name="connsiteY4" fmla="*/ 1526414 h 1526414"/>
              <a:gd name="connsiteX0" fmla="*/ 1808309 w 12085053"/>
              <a:gd name="connsiteY0" fmla="*/ 1526414 h 1526414"/>
              <a:gd name="connsiteX1" fmla="*/ 0 w 12085053"/>
              <a:gd name="connsiteY1" fmla="*/ 0 h 1526414"/>
              <a:gd name="connsiteX2" fmla="*/ 11766877 w 12085053"/>
              <a:gd name="connsiteY2" fmla="*/ 16933 h 1526414"/>
              <a:gd name="connsiteX3" fmla="*/ 12085053 w 12085053"/>
              <a:gd name="connsiteY3" fmla="*/ 1526414 h 1526414"/>
              <a:gd name="connsiteX4" fmla="*/ 1808309 w 12085053"/>
              <a:gd name="connsiteY4" fmla="*/ 1526414 h 1526414"/>
              <a:gd name="connsiteX0" fmla="*/ 352042 w 10628786"/>
              <a:gd name="connsiteY0" fmla="*/ 1509481 h 1509481"/>
              <a:gd name="connsiteX1" fmla="*/ 0 w 10628786"/>
              <a:gd name="connsiteY1" fmla="*/ 0 h 1509481"/>
              <a:gd name="connsiteX2" fmla="*/ 10310610 w 10628786"/>
              <a:gd name="connsiteY2" fmla="*/ 0 h 1509481"/>
              <a:gd name="connsiteX3" fmla="*/ 10628786 w 10628786"/>
              <a:gd name="connsiteY3" fmla="*/ 1509481 h 1509481"/>
              <a:gd name="connsiteX4" fmla="*/ 352042 w 10628786"/>
              <a:gd name="connsiteY4" fmla="*/ 1509481 h 150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28786" h="1509481">
                <a:moveTo>
                  <a:pt x="352042" y="1509481"/>
                </a:moveTo>
                <a:lnTo>
                  <a:pt x="0" y="0"/>
                </a:lnTo>
                <a:lnTo>
                  <a:pt x="10310610" y="0"/>
                </a:lnTo>
                <a:lnTo>
                  <a:pt x="10628786" y="1509481"/>
                </a:lnTo>
                <a:lnTo>
                  <a:pt x="352042" y="1509481"/>
                </a:ln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 anchorCtr="0">
            <a:normAutofit/>
          </a:bodyPr>
          <a:lstStyle/>
          <a:p>
            <a:pPr marL="419121" defTabSz="873234">
              <a:tabLst>
                <a:tab pos="419121" algn="l"/>
              </a:tabLst>
            </a:pPr>
            <a:r>
              <a:rPr lang="en-GB" sz="2933" b="1" spc="-133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bristol.ac.uk/unit-evaluation</a:t>
            </a:r>
          </a:p>
        </p:txBody>
      </p:sp>
      <p:pic>
        <p:nvPicPr>
          <p:cNvPr id="1026" name="Picture 2" descr="Qr code&#10;&#10;Description automatically generated">
            <a:extLst>
              <a:ext uri="{FF2B5EF4-FFF2-40B4-BE49-F238E27FC236}">
                <a16:creationId xmlns:a16="http://schemas.microsoft.com/office/drawing/2014/main" id="{2699EBE3-4F60-465D-88BE-1A56E423A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991" y="2136778"/>
            <a:ext cx="3932903" cy="393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39A86E-5622-E602-6276-4674C973C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026" y="3429000"/>
            <a:ext cx="5056269" cy="146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940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647" y="126817"/>
            <a:ext cx="5742353" cy="2387600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Break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b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b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Find two series on FRED that you are interested in. Make a note of their codes:</a:t>
            </a:r>
            <a:b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sz="1800" b="1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https://fred.stlouisfed.org/</a:t>
            </a:r>
            <a:r>
              <a:rPr lang="en-GB" sz="1800" b="1" dirty="0">
                <a:solidFill>
                  <a:srgbClr val="F4C245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  <a:endParaRPr lang="en-GB" b="1" dirty="0">
              <a:solidFill>
                <a:srgbClr val="F4C245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A30D09-8891-4802-BA43-AA66E957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47" y="2983161"/>
            <a:ext cx="6765795" cy="357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44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83FA-EEB7-47D9-935D-7234D20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102" y="2045194"/>
            <a:ext cx="7196489" cy="2387600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Control </a:t>
            </a:r>
            <a:b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</a:b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structures</a:t>
            </a:r>
            <a:r>
              <a:rPr lang="en-GB" sz="72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3923A-B3CB-4769-ACC7-75A98286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82075" y="186232"/>
            <a:ext cx="3209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94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11181959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idea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Control structures | Flow control | Control statements</a:t>
            </a:r>
          </a:p>
          <a:p>
            <a:pPr algn="l"/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We want our programs/analysis to take decisions for us. Not to continue doing the same thing again and again, but to be able to decide what to do next.</a:t>
            </a:r>
          </a:p>
          <a:p>
            <a:pPr algn="l"/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Without control structures (AKA ‘flow control’) programs don’t do much.</a:t>
            </a:r>
          </a:p>
          <a:p>
            <a:pPr algn="l"/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What might you want a program to do for you?</a:t>
            </a:r>
          </a:p>
          <a:p>
            <a:pPr algn="l"/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Stop or start</a:t>
            </a: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Take a decision on what to do next</a:t>
            </a: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Do different things in different conditions: </a:t>
            </a:r>
          </a:p>
          <a:p>
            <a:pPr marL="285750" indent="339725" algn="l">
              <a:buFont typeface="Arial" panose="020B0604020202020204" pitchFamily="34" charset="0"/>
              <a:buChar char="•"/>
              <a:tabLst>
                <a:tab pos="981075" algn="l"/>
              </a:tabLst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Time of day, or days of the week;</a:t>
            </a:r>
          </a:p>
          <a:p>
            <a:pPr marL="285750" indent="339725" algn="l">
              <a:buFont typeface="Arial" panose="020B0604020202020204" pitchFamily="34" charset="0"/>
              <a:buChar char="•"/>
              <a:tabLst>
                <a:tab pos="981075" algn="l"/>
              </a:tabLst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 data has certain properties: (stock market alert).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Do something many times</a:t>
            </a: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</a:t>
            </a:r>
          </a:p>
          <a:p>
            <a:pPr marL="285750" indent="339725" algn="l">
              <a:buFont typeface="Arial" panose="020B0604020202020204" pitchFamily="34" charset="0"/>
              <a:buChar char="•"/>
              <a:tabLst>
                <a:tab pos="981075" algn="l"/>
              </a:tabLst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Dynamic programming / maximisation;</a:t>
            </a:r>
          </a:p>
          <a:p>
            <a:pPr marL="285750" indent="339725" algn="l">
              <a:buFont typeface="Arial" panose="020B0604020202020204" pitchFamily="34" charset="0"/>
              <a:buChar char="•"/>
              <a:tabLst>
                <a:tab pos="981075" algn="l"/>
              </a:tabLst>
            </a:pPr>
            <a:r>
              <a:rPr lang="en-GB" sz="20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Batches of analysis: downloading, cleaning, charting.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sz="1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sz="1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sz="1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sz="16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904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 big three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Sequence | Iteration | Conditionality/Selection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2050" name="Picture 2" descr="Python Control Flow Statements">
            <a:extLst>
              <a:ext uri="{FF2B5EF4-FFF2-40B4-BE49-F238E27FC236}">
                <a16:creationId xmlns:a16="http://schemas.microsoft.com/office/drawing/2014/main" id="{24E1F4A4-EC5F-49A1-AF23-9C8DDEB45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46" y="1920340"/>
            <a:ext cx="452437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6FD176-08E9-421F-A058-081665977680}"/>
              </a:ext>
            </a:extLst>
          </p:cNvPr>
          <p:cNvSpPr txBox="1"/>
          <p:nvPr/>
        </p:nvSpPr>
        <p:spPr>
          <a:xfrm>
            <a:off x="474233" y="1713297"/>
            <a:ext cx="58495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Programming languages typically 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feature </a:t>
            </a: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three types of control:</a:t>
            </a:r>
          </a:p>
          <a:p>
            <a:pPr algn="l"/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Sequence.  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Tells the program the order to do things in.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Selection/conditionality.  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Makes a decision based on a testable condition.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Iteration. 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Repeats a command over and over again, until a condition is met. Then stop and continue the code.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2864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Control in data science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If-else | Loops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6FD176-08E9-421F-A058-081665977680}"/>
              </a:ext>
            </a:extLst>
          </p:cNvPr>
          <p:cNvSpPr txBox="1"/>
          <p:nvPr/>
        </p:nvSpPr>
        <p:spPr>
          <a:xfrm>
            <a:off x="474233" y="1713297"/>
            <a:ext cx="99175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In practical terms during a career in data you are going to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make daily 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use two particular examples of these general ideas.</a:t>
            </a:r>
          </a:p>
          <a:p>
            <a:pPr algn="l"/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If-</a:t>
            </a:r>
            <a:r>
              <a:rPr lang="en-GB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else</a:t>
            </a: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. 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Test some condition in your data. Based on the results of this test, take a number of different actions. </a:t>
            </a:r>
            <a:endParaRPr lang="en-GB" sz="1800" dirty="0">
              <a:solidFill>
                <a:schemeClr val="bg1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Loops.  </a:t>
            </a: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Do the same thing to many pieces of data, many variables, many data sets. Or do the same thing on a number of different days.</a:t>
            </a:r>
            <a:r>
              <a:rPr lang="en-GB" sz="1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endParaRPr lang="en-GB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These can be combined all possible ways. </a:t>
            </a:r>
          </a:p>
          <a:p>
            <a:pPr marL="542925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An if statement inside an if (AKA “nested”)</a:t>
            </a:r>
          </a:p>
          <a:p>
            <a:pPr marL="542925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A loop withing a loop.</a:t>
            </a:r>
          </a:p>
          <a:p>
            <a:pPr marL="542925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If inside a loop</a:t>
            </a:r>
          </a:p>
          <a:p>
            <a:pPr marL="542925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Loop inside an if.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053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www.evernote.com/shard/s17/res/6a13024e-3f10-4638-b459-73c8aff5b947/IMG_7723.JPG"/>
          <p:cNvSpPr>
            <a:spLocks noChangeAspect="1" noChangeArrowheads="1"/>
          </p:cNvSpPr>
          <p:nvPr/>
        </p:nvSpPr>
        <p:spPr bwMode="auto">
          <a:xfrm>
            <a:off x="1640682" y="748904"/>
            <a:ext cx="3032099" cy="30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311"/>
            <a:endParaRPr lang="en-GB" sz="142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4FF78-4C7B-464A-B288-3B6F9A06BB31}"/>
              </a:ext>
            </a:extLst>
          </p:cNvPr>
          <p:cNvSpPr txBox="1">
            <a:spLocks/>
          </p:cNvSpPr>
          <p:nvPr/>
        </p:nvSpPr>
        <p:spPr>
          <a:xfrm>
            <a:off x="474234" y="404664"/>
            <a:ext cx="8063374" cy="867459"/>
          </a:xfrm>
          <a:prstGeom prst="rect">
            <a:avLst/>
          </a:prstGeom>
        </p:spPr>
        <p:txBody>
          <a:bodyPr/>
          <a:lstStyle>
            <a:lvl1pPr algn="ctr" defTabSz="914311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How many languages</a:t>
            </a:r>
            <a:r>
              <a:rPr lang="en-GB" sz="48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?</a:t>
            </a:r>
          </a:p>
          <a:p>
            <a:pPr algn="l"/>
            <a:r>
              <a:rPr lang="en-GB" sz="1600" dirty="0">
                <a:solidFill>
                  <a:srgbClr val="36B7B4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Five?</a:t>
            </a:r>
            <a:endParaRPr lang="en-GB" sz="1400" dirty="0">
              <a:solidFill>
                <a:srgbClr val="36B7B4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pic>
        <p:nvPicPr>
          <p:cNvPr id="1026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7827A8E4-F1AB-4241-A141-113C20E89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7" y="2010988"/>
            <a:ext cx="2822059" cy="18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A36DAC11-A670-45B7-9168-CA0947B28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2261559"/>
            <a:ext cx="1334414" cy="133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ta: Software for Statistics and Data Science | Stata">
            <a:extLst>
              <a:ext uri="{FF2B5EF4-FFF2-40B4-BE49-F238E27FC236}">
                <a16:creationId xmlns:a16="http://schemas.microsoft.com/office/drawing/2014/main" id="{EA6E7201-3AA4-4577-83BA-70F9AE9B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61" y="4422934"/>
            <a:ext cx="4836627" cy="11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6683BEA-83AD-49D2-9806-DE1E074C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84" y="2264957"/>
            <a:ext cx="1334415" cy="13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ml css js icons PNG image with transparent background | TOPpng">
            <a:extLst>
              <a:ext uri="{FF2B5EF4-FFF2-40B4-BE49-F238E27FC236}">
                <a16:creationId xmlns:a16="http://schemas.microsoft.com/office/drawing/2014/main" id="{070B057F-51F6-4A01-BDB7-780194F7F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45" y="2261559"/>
            <a:ext cx="1334415" cy="136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100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2878</Words>
  <Application>Microsoft Office PowerPoint</Application>
  <PresentationFormat>Widescreen</PresentationFormat>
  <Paragraphs>469</Paragraphs>
  <Slides>44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</vt:lpstr>
      <vt:lpstr>Calibri</vt:lpstr>
      <vt:lpstr>Calibri Light</vt:lpstr>
      <vt:lpstr>Circular Std Book</vt:lpstr>
      <vt:lpstr>Consolas</vt:lpstr>
      <vt:lpstr>Rockwell</vt:lpstr>
      <vt:lpstr>Times New Roman</vt:lpstr>
      <vt:lpstr>Office Theme</vt:lpstr>
      <vt:lpstr>1_Office Theme</vt:lpstr>
      <vt:lpstr>5_Custom Design</vt:lpstr>
      <vt:lpstr>PowerPoint Presentation</vt:lpstr>
      <vt:lpstr>Data Science. For economists  Week 5. University of Bristol Autumn 2022 </vt:lpstr>
      <vt:lpstr>Week 5. Re- cap, and what’s coming next</vt:lpstr>
      <vt:lpstr>Week 5.</vt:lpstr>
      <vt:lpstr>Control  structures.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Conditionals.</vt:lpstr>
      <vt:lpstr>PowerPoint Presentation</vt:lpstr>
      <vt:lpstr>PowerPoint Presentation</vt:lpstr>
      <vt:lpstr>PowerPoint Presentation</vt:lpstr>
      <vt:lpstr>= == === 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Loops.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Break.  Find two series on FRED that you are interested in. Make a note of their codes: https://fred.stlouisfed.org/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Economics.</dc:title>
  <dc:creator>Xenia Levantis</dc:creator>
  <cp:lastModifiedBy>Richard Davies</cp:lastModifiedBy>
  <cp:revision>83</cp:revision>
  <dcterms:created xsi:type="dcterms:W3CDTF">2021-07-20T09:12:48Z</dcterms:created>
  <dcterms:modified xsi:type="dcterms:W3CDTF">2022-10-24T09:41:57Z</dcterms:modified>
</cp:coreProperties>
</file>